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lvl1pPr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1pPr>
    <a:lvl2pPr indent="2286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2pPr>
    <a:lvl3pPr indent="4572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3pPr>
    <a:lvl4pPr indent="6858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4pPr>
    <a:lvl5pPr indent="9144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5pPr>
    <a:lvl6pPr indent="11430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6pPr>
    <a:lvl7pPr indent="13716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7pPr>
    <a:lvl8pPr indent="16002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8pPr>
    <a:lvl9pPr indent="1828800" algn="ctr" defTabSz="584200">
      <a:defRPr sz="4200">
        <a:solidFill>
          <a:srgbClr val="515151"/>
        </a:solid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5F8A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5F8A">
              <a:alpha val="5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A2BB8B">
              <a:alpha val="3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965C">
              <a:alpha val="8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2BB8B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965C">
              <a:alpha val="64999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BB4DA"/>
              </a:solidFill>
              <a:prstDash val="solid"/>
              <a:miter lim="400000"/>
            </a:ln>
          </a:right>
          <a:top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9BB4DA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9BB4DA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rgbClr val="9BB4DA"/>
              </a:solidFill>
              <a:prstDash val="solid"/>
              <a:miter lim="400000"/>
            </a:ln>
          </a:left>
          <a:right>
            <a:ln w="25400" cap="flat">
              <a:solidFill>
                <a:srgbClr val="9BB4DA"/>
              </a:solidFill>
              <a:prstDash val="solid"/>
              <a:miter lim="400000"/>
            </a:ln>
          </a:right>
          <a:top>
            <a:ln w="25400" cap="flat">
              <a:solidFill>
                <a:srgbClr val="9BB4D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BB4DA"/>
              </a:solidFill>
              <a:prstDash val="solid"/>
              <a:miter lim="400000"/>
            </a:ln>
          </a:insideH>
          <a:insideV>
            <a:ln w="25400" cap="flat">
              <a:solidFill>
                <a:srgbClr val="9BB4D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789BA"/>
        </a:fontRef>
        <a:srgbClr val="6789BA"/>
      </a:tcTxStyle>
      <a:tcStyle>
        <a:tcBdr>
          <a:left>
            <a:ln w="25400" cap="flat">
              <a:solidFill>
                <a:srgbClr val="9BB4DA"/>
              </a:solidFill>
              <a:prstDash val="solid"/>
              <a:miter lim="400000"/>
            </a:ln>
          </a:left>
          <a:right>
            <a:ln w="25400" cap="flat">
              <a:solidFill>
                <a:srgbClr val="9BB4D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BB4DA"/>
              </a:solidFill>
              <a:prstDash val="solid"/>
              <a:miter lim="400000"/>
            </a:ln>
          </a:bottom>
          <a:insideH>
            <a:ln w="25400" cap="flat">
              <a:solidFill>
                <a:srgbClr val="9BB4DA"/>
              </a:solidFill>
              <a:prstDash val="solid"/>
              <a:miter lim="400000"/>
            </a:ln>
          </a:insideH>
          <a:insideV>
            <a:ln w="25400" cap="flat">
              <a:solidFill>
                <a:srgbClr val="9BB4D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1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2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3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4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1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2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3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4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1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2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3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 4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1</a:t>
            </a:r>
            <a:endParaRPr sz="4000">
              <a:solidFill>
                <a:srgbClr val="51515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2</a:t>
            </a:r>
            <a:endParaRPr sz="4000">
              <a:solidFill>
                <a:srgbClr val="51515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3</a:t>
            </a:r>
            <a:endParaRPr sz="4000">
              <a:solidFill>
                <a:srgbClr val="51515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4</a:t>
            </a:r>
            <a:endParaRPr sz="4000">
              <a:solidFill>
                <a:srgbClr val="51515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Texte niveau 1</a:t>
            </a:r>
            <a:endParaRPr sz="3300">
              <a:solidFill>
                <a:srgbClr val="51515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Texte niveau 2</a:t>
            </a:r>
            <a:endParaRPr sz="3300">
              <a:solidFill>
                <a:srgbClr val="51515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Texte niveau 3</a:t>
            </a:r>
            <a:endParaRPr sz="3300">
              <a:solidFill>
                <a:srgbClr val="51515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Texte niveau 4</a:t>
            </a:r>
            <a:endParaRPr sz="3300">
              <a:solidFill>
                <a:srgbClr val="51515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1</a:t>
            </a:r>
            <a:endParaRPr sz="4000">
              <a:solidFill>
                <a:srgbClr val="51515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2</a:t>
            </a:r>
            <a:endParaRPr sz="4000">
              <a:solidFill>
                <a:srgbClr val="51515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3</a:t>
            </a:r>
            <a:endParaRPr sz="4000">
              <a:solidFill>
                <a:srgbClr val="51515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4</a:t>
            </a:r>
            <a:endParaRPr sz="4000">
              <a:solidFill>
                <a:srgbClr val="51515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1</a:t>
            </a:r>
            <a:endParaRPr sz="4000">
              <a:solidFill>
                <a:srgbClr val="51515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2</a:t>
            </a:r>
            <a:endParaRPr sz="4000">
              <a:solidFill>
                <a:srgbClr val="51515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3</a:t>
            </a:r>
            <a:endParaRPr sz="4000">
              <a:solidFill>
                <a:srgbClr val="51515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 4</a:t>
            </a:r>
            <a:endParaRPr sz="4000">
              <a:solidFill>
                <a:srgbClr val="51515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1pPr>
      <a:lvl2pPr indent="2286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2pPr>
      <a:lvl3pPr indent="4572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3pPr>
      <a:lvl4pPr indent="6858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4pPr>
      <a:lvl5pPr indent="9144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5pPr>
      <a:lvl6pPr indent="11430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6pPr>
      <a:lvl7pPr indent="13716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7pPr>
      <a:lvl8pPr indent="16002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8pPr>
      <a:lvl9pPr indent="1828800" algn="ctr" defTabSz="584200">
        <a:defRPr sz="7400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latin typeface="+mn-lt"/>
          <a:ea typeface="+mn-ea"/>
          <a:cs typeface="+mn-cs"/>
          <a:sym typeface="Cochin"/>
        </a:defRPr>
      </a:lvl9pPr>
    </p:titleStyle>
    <p:bodyStyle>
      <a:lvl1pPr marL="4318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1pPr>
      <a:lvl2pPr marL="8636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2pPr>
      <a:lvl3pPr marL="12954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3pPr>
      <a:lvl4pPr marL="17272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4pPr>
      <a:lvl5pPr marL="21590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5pPr>
      <a:lvl6pPr marL="25908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6pPr>
      <a:lvl7pPr marL="30226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7pPr>
      <a:lvl8pPr marL="34544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8pPr>
      <a:lvl9pPr marL="3886200" indent="-431800" defTabSz="584200">
        <a:spcBef>
          <a:spcPts val="4000"/>
        </a:spcBef>
        <a:buClr>
          <a:srgbClr val="515151"/>
        </a:buClr>
        <a:buSzPct val="75000"/>
        <a:buChar char="•"/>
        <a:defRPr sz="4000">
          <a:solidFill>
            <a:srgbClr val="515151"/>
          </a:solidFill>
          <a:latin typeface="+mn-lt"/>
          <a:ea typeface="+mn-ea"/>
          <a:cs typeface="+mn-cs"/>
          <a:sym typeface="Cochin"/>
        </a:defRPr>
      </a:lvl9pPr>
    </p:bodyStyle>
    <p:otherStyle>
      <a:lvl1pPr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1pPr>
      <a:lvl2pPr indent="2286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2pPr>
      <a:lvl3pPr indent="4572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3pPr>
      <a:lvl4pPr indent="6858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4pPr>
      <a:lvl5pPr indent="9144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5pPr>
      <a:lvl6pPr indent="11430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6pPr>
      <a:lvl7pPr indent="13716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7pPr>
      <a:lvl8pPr indent="16002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8pPr>
      <a:lvl9pPr indent="1828800" algn="ctr" defTabSz="584200">
        <a:defRPr sz="2000">
          <a:solidFill>
            <a:schemeClr val="tx1"/>
          </a:solid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acrophotographie.eu/index.php" TargetMode="Externa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Macro Photographie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7400" u="sng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Comment photographier…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diptères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coléoptères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hyménoptères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hémiptères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orthoptères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odonates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lépidoptères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arachnides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gouttes d’eau</a:t>
            </a:r>
            <a:endParaRPr sz="2160">
              <a:solidFill>
                <a:srgbClr val="515151"/>
              </a:solidFill>
            </a:endParaRPr>
          </a:p>
          <a:p>
            <a:pPr lvl="0" marL="233172" indent="-233172" defTabSz="315468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515151"/>
                </a:solidFill>
              </a:rPr>
              <a:t>Les fleurs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5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64" name="Diptère.jpg"/>
            <p:cNvPicPr/>
            <p:nvPr/>
          </p:nvPicPr>
          <p:blipFill>
            <a:blip r:embed="rId2">
              <a:extLst/>
            </a:blip>
            <a:srcRect l="25015" t="0" r="25015" b="0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66" name="Shape 66"/>
          <p:cNvSpPr/>
          <p:nvPr>
            <p:ph type="title"/>
          </p:nvPr>
        </p:nvSpPr>
        <p:spPr>
          <a:xfrm>
            <a:off x="546100" y="1473200"/>
            <a:ext cx="5969000" cy="1278384"/>
          </a:xfrm>
          <a:prstGeom prst="rect">
            <a:avLst/>
          </a:prstGeom>
        </p:spPr>
        <p:txBody>
          <a:bodyPr/>
          <a:lstStyle/>
          <a:p>
            <a:pPr lvl="0" marL="233172" indent="-233172" defTabSz="315468">
              <a:spcBef>
                <a:spcPts val="2100"/>
              </a:spcBef>
              <a:buClr>
                <a:srgbClr val="515151"/>
              </a:buClr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2160">
              <a:solidFill>
                <a:srgbClr val="515151"/>
              </a:solidFill>
            </a:endParaRPr>
          </a:p>
          <a:p>
            <a:pPr lvl="0" marL="233172" indent="-233172" algn="l" defTabSz="315468">
              <a:spcBef>
                <a:spcPts val="2100"/>
              </a:spcBef>
              <a:buClr>
                <a:srgbClr val="515151"/>
              </a:buClr>
              <a:buSzPct val="75000"/>
              <a:defRPr sz="1800">
                <a:solidFill>
                  <a:srgbClr val="000000"/>
                </a:solidFill>
                <a:effectLst/>
              </a:defRPr>
            </a:pPr>
            <a:r>
              <a:rPr b="1" sz="4050">
                <a:solidFill>
                  <a:srgbClr val="515151"/>
                </a:solidFill>
              </a:rPr>
              <a:t>Les diptères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Les diptères sont un ordre d’insectes. </a:t>
            </a:r>
            <a:endParaRPr sz="3612">
              <a:solidFill>
                <a:srgbClr val="515151"/>
              </a:solidFill>
              <a:effectLst>
                <a:outerShdw sx="100000" sy="100000" kx="0" ky="0" algn="b" rotWithShape="0" blurRad="32766" dist="4368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Qualifie un insecte qui a deux ailes.</a:t>
            </a:r>
            <a:endParaRPr sz="3612">
              <a:solidFill>
                <a:srgbClr val="515151"/>
              </a:solidFill>
              <a:effectLst>
                <a:outerShdw sx="100000" sy="100000" kx="0" ky="0" algn="b" rotWithShape="0" blurRad="32766" dist="4368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mouches, moustiques, taons.</a:t>
            </a:r>
            <a:endParaRPr sz="3612">
              <a:solidFill>
                <a:srgbClr val="515151"/>
              </a:solidFill>
              <a:effectLst>
                <a:outerShdw sx="100000" sy="100000" kx="0" ky="0" algn="b" rotWithShape="0" blurRad="32766" dist="4368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150 000 espèces.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1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70" name="images.jpg"/>
            <p:cNvPicPr/>
            <p:nvPr/>
          </p:nvPicPr>
          <p:blipFill>
            <a:blip r:embed="rId2">
              <a:extLst/>
            </a:blip>
            <a:srcRect l="25045" t="0" r="25045" b="0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72" name="Shape 72"/>
          <p:cNvSpPr/>
          <p:nvPr>
            <p:ph type="title"/>
          </p:nvPr>
        </p:nvSpPr>
        <p:spPr>
          <a:xfrm>
            <a:off x="546100" y="1473200"/>
            <a:ext cx="5969000" cy="2185542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coléoptères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just" defTabSz="408940">
              <a:defRPr sz="1800">
                <a:solidFill>
                  <a:srgbClr val="000000"/>
                </a:solidFill>
                <a:effectLst/>
              </a:defRPr>
            </a:pPr>
            <a:r>
              <a:rPr sz="2940">
                <a:solidFill>
                  <a:srgbClr val="515151"/>
                </a:solidFill>
                <a:effectLst>
                  <a:outerShdw sx="100000" sy="100000" kx="0" ky="0" algn="b" rotWithShape="0" blurRad="26669" dist="35560" dir="3000000">
                    <a:srgbClr val="FFFFFF">
                      <a:alpha val="60000"/>
                    </a:srgbClr>
                  </a:outerShdw>
                </a:effectLst>
              </a:rPr>
              <a:t>Les coléoptères sont les insectes dotés d'élytres protègeant les ailes. Il s'agit de l'ordre d'insectes comportant le plus grand nombre d’espèces.</a:t>
            </a:r>
            <a:endParaRPr sz="2940">
              <a:solidFill>
                <a:srgbClr val="515151"/>
              </a:solidFill>
              <a:effectLst>
                <a:outerShdw sx="100000" sy="100000" kx="0" ky="0" algn="b" rotWithShape="0" blurRad="26669" dist="3556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algn="just" defTabSz="408940">
              <a:defRPr sz="1800">
                <a:solidFill>
                  <a:srgbClr val="000000"/>
                </a:solidFill>
                <a:effectLst/>
              </a:defRPr>
            </a:pPr>
            <a:r>
              <a:rPr sz="2940">
                <a:solidFill>
                  <a:srgbClr val="515151"/>
                </a:solidFill>
                <a:effectLst>
                  <a:outerShdw sx="100000" sy="100000" kx="0" ky="0" algn="b" rotWithShape="0" blurRad="26669" dist="35560" dir="3000000">
                    <a:srgbClr val="FFFFFF">
                      <a:alpha val="60000"/>
                    </a:srgbClr>
                  </a:outerShdw>
                </a:effectLst>
              </a:rPr>
              <a:t>les scarabées, coccinelles, lucanes, hannetons, charançons, carabes par exemple, sont des coléoptères.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7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76" name="images.jpg"/>
            <p:cNvPicPr/>
            <p:nvPr/>
          </p:nvPicPr>
          <p:blipFill>
            <a:blip r:embed="rId2">
              <a:extLst/>
            </a:blip>
            <a:srcRect l="22270" t="0" r="22270" b="0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78" name="Shape 78"/>
          <p:cNvSpPr/>
          <p:nvPr>
            <p:ph type="title"/>
          </p:nvPr>
        </p:nvSpPr>
        <p:spPr>
          <a:xfrm>
            <a:off x="546100" y="1473200"/>
            <a:ext cx="5969000" cy="2321273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hyménoptères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just" defTabSz="537463">
              <a:defRPr sz="1800">
                <a:solidFill>
                  <a:srgbClr val="000000"/>
                </a:solidFill>
                <a:effectLst/>
              </a:defRPr>
            </a:pPr>
            <a:r>
              <a:rPr sz="3864">
                <a:solidFill>
                  <a:srgbClr val="515151"/>
                </a:solidFill>
                <a:effectLst>
                  <a:outerShdw sx="100000" sy="100000" kx="0" ky="0" algn="b" rotWithShape="0" blurRad="35052" dist="46736" dir="3000000">
                    <a:srgbClr val="FFFFFF">
                      <a:alpha val="60000"/>
                    </a:srgbClr>
                  </a:outerShdw>
                </a:effectLst>
              </a:rPr>
              <a:t>Les hyménoptères sont un ordre d’insectes.</a:t>
            </a:r>
            <a:endParaRPr sz="3864">
              <a:solidFill>
                <a:srgbClr val="515151"/>
              </a:solidFill>
              <a:effectLst>
                <a:outerShdw sx="100000" sy="100000" kx="0" ky="0" algn="b" rotWithShape="0" blurRad="35052" dist="46736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algn="just" defTabSz="537463">
              <a:defRPr sz="1800">
                <a:solidFill>
                  <a:srgbClr val="000000"/>
                </a:solidFill>
                <a:effectLst/>
              </a:defRPr>
            </a:pPr>
            <a:r>
              <a:rPr sz="3864">
                <a:solidFill>
                  <a:srgbClr val="515151"/>
                </a:solidFill>
                <a:effectLst>
                  <a:outerShdw sx="100000" sy="100000" kx="0" ky="0" algn="b" rotWithShape="0" blurRad="35052" dist="46736" dir="3000000">
                    <a:srgbClr val="FFFFFF">
                      <a:alpha val="60000"/>
                    </a:srgbClr>
                  </a:outerShdw>
                </a:effectLst>
              </a:rPr>
              <a:t>Des représentants communs de cet ordre sont les abeilles, les guêpes et les fourmis.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3"/>
          <p:cNvGrpSpPr/>
          <p:nvPr/>
        </p:nvGrpSpPr>
        <p:grpSpPr>
          <a:xfrm>
            <a:off x="7505699" y="1943099"/>
            <a:ext cx="4470401" cy="5867401"/>
            <a:chOff x="-139700" y="-1603548"/>
            <a:chExt cx="4470400" cy="5867400"/>
          </a:xfrm>
        </p:grpSpPr>
        <p:pic>
          <p:nvPicPr>
            <p:cNvPr id="82" name="cigale-465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191000" cy="26603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1" y="-1603549"/>
              <a:ext cx="4470401" cy="5867401"/>
            </a:xfrm>
            <a:prstGeom prst="rect">
              <a:avLst/>
            </a:prstGeom>
            <a:effectLst/>
          </p:spPr>
        </p:pic>
      </p:grpSp>
      <p:sp>
        <p:nvSpPr>
          <p:cNvPr id="84" name="Shape 84"/>
          <p:cNvSpPr/>
          <p:nvPr>
            <p:ph type="title"/>
          </p:nvPr>
        </p:nvSpPr>
        <p:spPr>
          <a:xfrm>
            <a:off x="546100" y="1473200"/>
            <a:ext cx="5969000" cy="2574826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515151"/>
                </a:solidFill>
              </a:rPr>
              <a:t>Les hémiptères</a:t>
            </a:r>
            <a:endParaRPr sz="4000">
              <a:solidFill>
                <a:srgbClr val="515151"/>
              </a:solidFill>
            </a:endParaRP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just" defTabSz="502412">
              <a:defRPr sz="3612"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L'ordre des hémiptères était traditionnellement subdivisé en deux sous-ordres : les homoptères (cigales, pucerons, cochenilles, etc.) et les hétéroptères (punaises)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9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88" name="Two_eastern_Lubber_grasshopers_(Romalea_microptera),_mating.jpg"/>
            <p:cNvPicPr/>
            <p:nvPr/>
          </p:nvPicPr>
          <p:blipFill>
            <a:blip r:embed="rId2">
              <a:extLst/>
            </a:blip>
            <a:srcRect l="19726" t="0" r="19726" b="0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90" name="Shape 90"/>
          <p:cNvSpPr/>
          <p:nvPr>
            <p:ph type="title"/>
          </p:nvPr>
        </p:nvSpPr>
        <p:spPr>
          <a:xfrm>
            <a:off x="546100" y="1473200"/>
            <a:ext cx="5969000" cy="1844229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orthoptères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xfrm>
            <a:off x="546100" y="3189733"/>
            <a:ext cx="5969000" cy="5344667"/>
          </a:xfrm>
          <a:prstGeom prst="rect">
            <a:avLst/>
          </a:prstGeom>
        </p:spPr>
        <p:txBody>
          <a:bodyPr/>
          <a:lstStyle/>
          <a:p>
            <a:pPr lvl="0" algn="just" defTabSz="531622"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15151"/>
                </a:solidFill>
                <a:effectLst>
                  <a:outerShdw sx="100000" sy="100000" kx="0" ky="0" algn="b" rotWithShape="0" blurRad="34671" dist="46228" dir="3000000">
                    <a:srgbClr val="FFFFFF">
                      <a:alpha val="60000"/>
                    </a:srgbClr>
                  </a:outerShdw>
                </a:effectLst>
              </a:rPr>
              <a:t>Ces animaux se caractérisent par des ailes droites. </a:t>
            </a:r>
            <a:endParaRPr sz="3822">
              <a:solidFill>
                <a:srgbClr val="515151"/>
              </a:solidFill>
              <a:effectLst>
                <a:outerShdw sx="100000" sy="100000" kx="0" ky="0" algn="b" rotWithShape="0" blurRad="34671" dist="4622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algn="just" defTabSz="531622"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15151"/>
                </a:solidFill>
                <a:effectLst>
                  <a:outerShdw sx="100000" sy="100000" kx="0" ky="0" algn="b" rotWithShape="0" blurRad="34671" dist="46228" dir="3000000">
                    <a:srgbClr val="FFFFFF">
                      <a:alpha val="60000"/>
                    </a:srgbClr>
                  </a:outerShdw>
                </a:effectLst>
              </a:rPr>
              <a:t>On estime à 22 000 le nombre d'espèces présentes sur la planète.</a:t>
            </a:r>
            <a:endParaRPr sz="3822">
              <a:solidFill>
                <a:srgbClr val="515151"/>
              </a:solidFill>
              <a:effectLst>
                <a:outerShdw sx="100000" sy="100000" kx="0" ky="0" algn="b" rotWithShape="0" blurRad="34671" dist="4622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algn="just" defTabSz="531622"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15151"/>
                </a:solidFill>
                <a:effectLst>
                  <a:outerShdw sx="100000" sy="100000" kx="0" ky="0" algn="b" rotWithShape="0" blurRad="34671" dist="46228" dir="3000000">
                    <a:srgbClr val="FFFFFF">
                      <a:alpha val="60000"/>
                    </a:srgbClr>
                  </a:outerShdw>
                </a:effectLst>
              </a:rPr>
              <a:t>Cet ordre est scindé en deux sous-ordres : les ensifères (grillons et sauterelles) et les caelifères (criquets).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5"/>
          <p:cNvGrpSpPr/>
          <p:nvPr/>
        </p:nvGrpSpPr>
        <p:grpSpPr>
          <a:xfrm>
            <a:off x="7099300" y="1943099"/>
            <a:ext cx="4470401" cy="5867401"/>
            <a:chOff x="-139700" y="-1553289"/>
            <a:chExt cx="4470400" cy="5867400"/>
          </a:xfrm>
        </p:grpSpPr>
        <p:pic>
          <p:nvPicPr>
            <p:cNvPr id="94" name="Libellula_quadrimaculata_01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191000" cy="27608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553290"/>
              <a:ext cx="4470400" cy="5867401"/>
            </a:xfrm>
            <a:prstGeom prst="rect">
              <a:avLst/>
            </a:prstGeom>
            <a:effectLst/>
          </p:spPr>
        </p:pic>
      </p:grpSp>
      <p:sp>
        <p:nvSpPr>
          <p:cNvPr id="96" name="Shape 96"/>
          <p:cNvSpPr/>
          <p:nvPr>
            <p:ph type="title"/>
          </p:nvPr>
        </p:nvSpPr>
        <p:spPr>
          <a:xfrm>
            <a:off x="546100" y="1473200"/>
            <a:ext cx="5969000" cy="1991569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odonates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546100" y="2897882"/>
            <a:ext cx="5969000" cy="5636518"/>
          </a:xfrm>
          <a:prstGeom prst="rect">
            <a:avLst/>
          </a:prstGeom>
        </p:spPr>
        <p:txBody>
          <a:bodyPr/>
          <a:lstStyle>
            <a:lvl1pPr algn="just" defTabSz="449833">
              <a:defRPr sz="3234">
                <a:effectLst>
                  <a:outerShdw sx="100000" sy="100000" kx="0" ky="0" algn="b" rotWithShape="0" blurRad="29337" dist="39116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34">
                <a:solidFill>
                  <a:srgbClr val="515151"/>
                </a:solidFill>
                <a:effectLst>
                  <a:outerShdw sx="100000" sy="100000" kx="0" ky="0" algn="b" rotWithShape="0" blurRad="29337" dist="39116" dir="3000000">
                    <a:srgbClr val="FFFFFF">
                      <a:alpha val="60000"/>
                    </a:srgbClr>
                  </a:outerShdw>
                </a:effectLst>
              </a:rPr>
              <a:t>Les odonates, plus connus sous le nom de libellules –, sont un ordre d'insectes à corps allongé, dotés de deux paires d'ailes membraneuses généralement transparentes, et dont les yeux composés et généralement volumineux leur permettent de chasser efficacement leurs proies. Ils sont aquatiques à l'état larvaire et terrestres à l'état adulte.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1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100" name="Danaus_plexippus_&amp;_Actias_luna.jpg"/>
            <p:cNvPicPr/>
            <p:nvPr/>
          </p:nvPicPr>
          <p:blipFill>
            <a:blip r:embed="rId2">
              <a:extLst/>
            </a:blip>
            <a:srcRect l="0" t="8388" r="0" b="8388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102" name="Shape 102"/>
          <p:cNvSpPr/>
          <p:nvPr>
            <p:ph type="title"/>
          </p:nvPr>
        </p:nvSpPr>
        <p:spPr>
          <a:xfrm>
            <a:off x="546100" y="1473200"/>
            <a:ext cx="5969000" cy="1931790"/>
          </a:xfrm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lépidoptères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546100" y="3136552"/>
            <a:ext cx="5969000" cy="5397848"/>
          </a:xfrm>
          <a:prstGeom prst="rect">
            <a:avLst/>
          </a:prstGeom>
        </p:spPr>
        <p:txBody>
          <a:bodyPr/>
          <a:lstStyle>
            <a:lvl1pPr algn="just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Les lépidoptères sont un ordre d'insectes dont la forme adulte est communément appelée papillon et dont la larve est une chenille.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7"/>
          <p:cNvGrpSpPr/>
          <p:nvPr/>
        </p:nvGrpSpPr>
        <p:grpSpPr>
          <a:xfrm>
            <a:off x="7099300" y="1943100"/>
            <a:ext cx="4470401" cy="5867400"/>
            <a:chOff x="-139700" y="-1362075"/>
            <a:chExt cx="4470400" cy="5867400"/>
          </a:xfrm>
        </p:grpSpPr>
        <p:pic>
          <p:nvPicPr>
            <p:cNvPr id="106" name="2605296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191000" cy="31432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62075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108" name="Shape 108"/>
          <p:cNvSpPr/>
          <p:nvPr>
            <p:ph type="title"/>
          </p:nvPr>
        </p:nvSpPr>
        <p:spPr>
          <a:xfrm>
            <a:off x="546100" y="1473200"/>
            <a:ext cx="5969000" cy="1790552"/>
          </a:xfrm>
          <a:prstGeom prst="rect">
            <a:avLst/>
          </a:prstGeom>
        </p:spPr>
        <p:txBody>
          <a:bodyPr/>
          <a:lstStyle>
            <a:lvl1pPr marL="427481" indent="-427481" algn="l" defTabSz="578358">
              <a:spcBef>
                <a:spcPts val="3900"/>
              </a:spcBef>
              <a:buClr>
                <a:srgbClr val="515151"/>
              </a:buClr>
              <a:buSzPct val="75000"/>
              <a:buChar char="•"/>
              <a:defRPr b="1" sz="3959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959">
                <a:solidFill>
                  <a:srgbClr val="515151"/>
                </a:solidFill>
              </a:rPr>
              <a:t>Les arachnides</a:t>
            </a:r>
            <a:endParaRPr b="1" sz="3959">
              <a:solidFill>
                <a:srgbClr val="515151"/>
              </a:solidFill>
            </a:endParaRP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546100" y="2667000"/>
            <a:ext cx="5969000" cy="5867400"/>
          </a:xfrm>
          <a:prstGeom prst="rect">
            <a:avLst/>
          </a:prstGeom>
        </p:spPr>
        <p:txBody>
          <a:bodyPr/>
          <a:lstStyle/>
          <a:p>
            <a:pPr lvl="0" algn="just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Les Arachnides sont une classe d'arthropodes chélicérés, terrestres ou aquatiques, souvent insectivores.</a:t>
            </a:r>
            <a:endParaRPr sz="4200">
              <a:solidFill>
                <a:srgbClr val="515151"/>
              </a:solidFill>
              <a:effectLst>
                <a:outerShdw sx="100000" sy="100000" kx="0" ky="0" algn="b" rotWithShape="0" blurRad="38100" dist="50800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C'est le groupe qui comprend, entre autres, les araignées, les scorpions et les acariens.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3"/>
          <p:cNvGrpSpPr/>
          <p:nvPr/>
        </p:nvGrpSpPr>
        <p:grpSpPr>
          <a:xfrm>
            <a:off x="6719260" y="822547"/>
            <a:ext cx="3148640" cy="4105054"/>
            <a:chOff x="-139700" y="-300709"/>
            <a:chExt cx="3148639" cy="4105052"/>
          </a:xfrm>
        </p:grpSpPr>
        <p:pic>
          <p:nvPicPr>
            <p:cNvPr id="112" name="A00_3464.jpg"/>
            <p:cNvPicPr/>
            <p:nvPr/>
          </p:nvPicPr>
          <p:blipFill>
            <a:blip r:embed="rId2">
              <a:extLst/>
            </a:blip>
            <a:srcRect l="22654" t="0" r="19498" b="0"/>
            <a:stretch>
              <a:fillRect/>
            </a:stretch>
          </p:blipFill>
          <p:spPr>
            <a:xfrm>
              <a:off x="0" y="0"/>
              <a:ext cx="2869240" cy="32949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300711"/>
              <a:ext cx="3148640" cy="4105054"/>
            </a:xfrm>
            <a:prstGeom prst="rect">
              <a:avLst/>
            </a:prstGeom>
            <a:effectLst/>
          </p:spPr>
        </p:pic>
      </p:grpSp>
      <p:sp>
        <p:nvSpPr>
          <p:cNvPr id="114" name="Shape 1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gouttes d’eau</a:t>
            </a:r>
            <a:endParaRPr b="1" sz="4000">
              <a:solidFill>
                <a:srgbClr val="515151"/>
              </a:solidFill>
            </a:endParaRP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… où il est question d’art.</a:t>
            </a:r>
            <a:endParaRPr sz="3612">
              <a:solidFill>
                <a:srgbClr val="515151"/>
              </a:solidFill>
              <a:effectLst>
                <a:outerShdw sx="100000" sy="100000" kx="0" ky="0" algn="b" rotWithShape="0" blurRad="32766" dist="43688" dir="3000000">
                  <a:srgbClr val="FFFFFF">
                    <a:alpha val="60000"/>
                  </a:srgbClr>
                </a:outerShdw>
              </a:effectLst>
            </a:endParaRPr>
          </a:p>
          <a:p>
            <a:pPr lvl="0" defTabSz="502412">
              <a:defRPr sz="1800">
                <a:solidFill>
                  <a:srgbClr val="000000"/>
                </a:solidFill>
                <a:effectLst/>
              </a:defRPr>
            </a:pPr>
            <a:r>
              <a:rPr sz="3612">
                <a:solidFill>
                  <a:srgbClr val="515151"/>
                </a:solidFill>
                <a:effectLst>
                  <a:outerShdw sx="100000" sy="100000" kx="0" ky="0" algn="b" rotWithShape="0" blurRad="32766" dist="43688" dir="3000000">
                    <a:srgbClr val="FFFFFF">
                      <a:alpha val="60000"/>
                    </a:srgbClr>
                  </a:outerShdw>
                </a:effectLst>
              </a:rPr>
              <a:t>L’environnement est essentiel. On ne prend pas une photo d’une goutte d’eau, mais on va jouer su une mise en scène, les reflets,etc… </a:t>
            </a:r>
          </a:p>
        </p:txBody>
      </p:sp>
      <p:grpSp>
        <p:nvGrpSpPr>
          <p:cNvPr id="118" name="Group 118"/>
          <p:cNvGrpSpPr/>
          <p:nvPr/>
        </p:nvGrpSpPr>
        <p:grpSpPr>
          <a:xfrm>
            <a:off x="9378950" y="5194300"/>
            <a:ext cx="2851151" cy="3708401"/>
            <a:chOff x="-139699" y="-139699"/>
            <a:chExt cx="2851150" cy="3708400"/>
          </a:xfrm>
        </p:grpSpPr>
        <p:pic>
          <p:nvPicPr>
            <p:cNvPr id="117" name="images.jpg"/>
            <p:cNvPicPr/>
            <p:nvPr/>
          </p:nvPicPr>
          <p:blipFill>
            <a:blip r:embed="rId4">
              <a:extLst/>
            </a:blip>
            <a:srcRect l="20767" t="0" r="20767" b="0"/>
            <a:stretch>
              <a:fillRect/>
            </a:stretch>
          </p:blipFill>
          <p:spPr>
            <a:xfrm>
              <a:off x="0" y="0"/>
              <a:ext cx="2571750" cy="342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2851151" cy="3708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7099300" y="2730500"/>
            <a:ext cx="4470400" cy="5867400"/>
            <a:chOff x="-139700" y="-139700"/>
            <a:chExt cx="4470400" cy="5867400"/>
          </a:xfrm>
        </p:grpSpPr>
        <p:pic>
          <p:nvPicPr>
            <p:cNvPr id="35" name="IMG_0546sans titre28062014.jpg"/>
            <p:cNvPicPr/>
            <p:nvPr/>
          </p:nvPicPr>
          <p:blipFill>
            <a:blip r:embed="rId2">
              <a:extLst/>
            </a:blip>
            <a:srcRect l="0" t="5562" r="0" b="5562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7400" u="sng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Définition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La macrophotographie est l'ensemble des techniques photographiques permettant de photographier des sujets de petite taille entre les rapports de grandissement 1:1 et 10:1.</a:t>
            </a:r>
            <a:endParaRPr sz="3300">
              <a:solidFill>
                <a:srgbClr val="515151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15151"/>
                </a:solidFill>
              </a:rPr>
              <a:t>Notion de proxiphotographie 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apture d’écran 2015-06-28 à 13.19.14.png"/>
          <p:cNvPicPr/>
          <p:nvPr/>
        </p:nvPicPr>
        <p:blipFill>
          <a:blip r:embed="rId2">
            <a:extLst/>
          </a:blip>
          <a:srcRect l="12764" t="0" r="1276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7099300" y="1943100"/>
            <a:ext cx="4470400" cy="5867400"/>
            <a:chOff x="-139700" y="-139700"/>
            <a:chExt cx="4470400" cy="5867400"/>
          </a:xfrm>
        </p:grpSpPr>
        <p:pic>
          <p:nvPicPr>
            <p:cNvPr id="123" name="images1.jpg"/>
            <p:cNvPicPr/>
            <p:nvPr/>
          </p:nvPicPr>
          <p:blipFill>
            <a:blip r:embed="rId2">
              <a:extLst/>
            </a:blip>
            <a:srcRect l="7142" t="0" r="7142" b="0"/>
            <a:stretch>
              <a:fillRect/>
            </a:stretch>
          </p:blipFill>
          <p:spPr>
            <a:xfrm>
              <a:off x="0" y="0"/>
              <a:ext cx="4191000" cy="55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4470400" cy="5867400"/>
            </a:xfrm>
            <a:prstGeom prst="rect">
              <a:avLst/>
            </a:prstGeom>
            <a:effectLst/>
          </p:spPr>
        </p:pic>
      </p:grpSp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31800" indent="-431800" algn="l">
              <a:spcBef>
                <a:spcPts val="4000"/>
              </a:spcBef>
              <a:buClr>
                <a:srgbClr val="515151"/>
              </a:buClr>
              <a:buSzPct val="75000"/>
              <a:buChar char="•"/>
              <a:defRPr b="1" sz="40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515151"/>
                </a:solidFill>
              </a:rPr>
              <a:t>Les fleurs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apture d’écran 2015-06-28 à 13.22.23.png"/>
          <p:cNvPicPr/>
          <p:nvPr/>
        </p:nvPicPr>
        <p:blipFill>
          <a:blip r:embed="rId2">
            <a:extLst/>
          </a:blip>
          <a:srcRect l="13608" t="0" r="1360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7400" u="sng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Les sources d’information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Magazines: Chasseur d’images, Image et nature, Macrophotographie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Livres : Sources illimitées.milieu naturels, espèces animales…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Site internet: you tube, Elephorm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des sites à voir: </a:t>
            </a:r>
            <a:r>
              <a:rPr sz="4000" u="sng">
                <a:solidFill>
                  <a:srgbClr val="515151"/>
                </a:solidFill>
                <a:hlinkClick r:id="rId2" invalidUrl="" action="" tgtFrame="" tooltip="" history="1" highlightClick="0" endSnd="0"/>
              </a:rPr>
              <a:t>http://www.macrophotographie.eu/index.php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6882">
                <a:effectLst>
                  <a:outerShdw sx="100000" sy="100000" kx="0" ky="0" algn="b" rotWithShape="0" blurRad="35433" dist="47244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882">
                <a:solidFill>
                  <a:srgbClr val="515151"/>
                </a:solidFill>
                <a:effectLst>
                  <a:outerShdw sx="100000" sy="100000" kx="0" ky="0" algn="b" rotWithShape="0" blurRad="35433" dist="47244" dir="3000000">
                    <a:srgbClr val="FFFFFF">
                      <a:alpha val="60000"/>
                    </a:srgbClr>
                  </a:outerShdw>
                </a:effectLst>
              </a:rPr>
              <a:t>Des photographes de référence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Stéphane Hette: Monsieur Papillon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Séabestien Lamadon, etc…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7400" u="sng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Présentation du matériel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L’objectif macro (50/60mm,90/105mm,150/180mm) 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Les bagues d’allonge et le soufflet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Les bonnettes macros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L’inversion d’objectif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Le multiplicateur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body" idx="1"/>
          </p:nvPr>
        </p:nvSpPr>
        <p:spPr>
          <a:xfrm>
            <a:off x="787400" y="520700"/>
            <a:ext cx="11430000" cy="7239000"/>
          </a:xfrm>
          <a:prstGeom prst="rect">
            <a:avLst/>
          </a:prstGeom>
        </p:spPr>
        <p:txBody>
          <a:bodyPr/>
          <a:lstStyle/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1/ Tube allonge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Les +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 plus souple d'utilisation car le kit propose 3 types de longueur de tube, on choisit donc d'en mettre 1, 2 ou les 3 cumulés pour 3 grossissements différents et donc 3 distance de map mini.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 Pas de lentille (le tube est creux, il permet juste d'augmenter le tirage de l'objectif en fait..), du coup pas de risque de détérioration du piqué..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Les -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 Perte de lumière conséquente (on augmente la "longueur du tunnel" pour le trajet de la lumière jusqu'au capteur..)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 Plus d'infini sur l'objectif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 le prix par rapport a la bonnette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2/ La bonnette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Les +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*Pas de perte de luminosité car elle se visse sur la lentille frontale de l'objectif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* prix compétitif par rapport aux tubes allonge ( de 25 a 100 euros suivant qualité et diamètre..)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Les - :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-Moins de souplesse, avec un seul grossissement possible et une seule distance minimal possible</a:t>
            </a:r>
            <a:endParaRPr sz="1600">
              <a:solidFill>
                <a:srgbClr val="515151"/>
              </a:solidFill>
            </a:endParaRPr>
          </a:p>
          <a:p>
            <a:pPr lvl="0" marL="172720" indent="-172720" defTabSz="233679">
              <a:spcBef>
                <a:spcPts val="16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15151"/>
                </a:solidFill>
              </a:rPr>
              <a:t>-Ajout d'une lentille supplémentaire devant la lentille frontale = perte possible de piqué si la bonnette n'est pas de qualité (la choisir Achromatique dans tous les cas)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6142" u="sng">
                <a:solidFill>
                  <a:srgbClr val="515151"/>
                </a:solidFill>
                <a:effectLst>
                  <a:outerShdw sx="100000" sy="100000" kx="0" ky="0" algn="b" rotWithShape="0" blurRad="31623" dist="42164" dir="3000000">
                    <a:srgbClr val="FFFFFF">
                      <a:alpha val="60000"/>
                    </a:srgbClr>
                  </a:outerShdw>
                </a:effectLst>
              </a:rPr>
              <a:t>La macro en 7 Points</a:t>
            </a:r>
            <a:r>
              <a:rPr sz="6142">
                <a:solidFill>
                  <a:srgbClr val="515151"/>
                </a:solidFill>
                <a:effectLst>
                  <a:outerShdw sx="100000" sy="100000" kx="0" ky="0" algn="b" rotWithShape="0" blurRad="31623" dist="42164" dir="3000000">
                    <a:srgbClr val="FFFFFF">
                      <a:alpha val="60000"/>
                    </a:srgbClr>
                  </a:outerShdw>
                </a:effectLst>
              </a:rPr>
              <a:t> (cf. CI n° 365)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Mise au point= Manuelle!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Profondeur de champ: Netteté. Une contrainte… attention au vent…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Temps de pose= ex: 50 mm 1/60è, voire x2…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Point de vue= tendance à négliger cette option. Se mettre à hauteur, voir au raz du sol.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Composition d’image: règle des tiers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Arrière Plan= où il est question de bokeh</a:t>
            </a:r>
            <a:endParaRPr sz="2920">
              <a:solidFill>
                <a:srgbClr val="515151"/>
              </a:solidFill>
            </a:endParaRPr>
          </a:p>
          <a:p>
            <a:pPr lvl="0" marL="315213" indent="-315213" defTabSz="426466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20">
                <a:solidFill>
                  <a:srgbClr val="515151"/>
                </a:solidFill>
              </a:rPr>
              <a:t>Lumière et éclairage: réflecteur/diffuseur/flash.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Gestion de la lumière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88619" indent="-388619" defTabSz="525779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15151"/>
                </a:solidFill>
              </a:rPr>
              <a:t>Température de couleur et balance des blancs: écrire avec la lumière… La TC et la BB sont les 2 données essentielles à maitriser pour permettre d’obtenir la couleur voulue. (Couleurs chaudes, froides, etc…)</a:t>
            </a:r>
            <a:endParaRPr sz="3600">
              <a:solidFill>
                <a:srgbClr val="515151"/>
              </a:solidFill>
            </a:endParaRPr>
          </a:p>
          <a:p>
            <a:pPr lvl="0" marL="388619" indent="-388619" defTabSz="525779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15151"/>
                </a:solidFill>
              </a:rPr>
              <a:t>Diffuseurs et réflecteurs</a:t>
            </a:r>
            <a:endParaRPr sz="3600">
              <a:solidFill>
                <a:srgbClr val="515151"/>
              </a:solidFill>
            </a:endParaRPr>
          </a:p>
          <a:p>
            <a:pPr lvl="0" marL="388619" indent="-388619" defTabSz="525779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15151"/>
                </a:solidFill>
              </a:rPr>
              <a:t>Lumière naturelle</a:t>
            </a:r>
            <a:endParaRPr sz="3600">
              <a:solidFill>
                <a:srgbClr val="515151"/>
              </a:solidFill>
            </a:endParaRPr>
          </a:p>
          <a:p>
            <a:pPr lvl="0" marL="388619" indent="-388619" defTabSz="525779">
              <a:spcBef>
                <a:spcPts val="36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15151"/>
                </a:solidFill>
              </a:rPr>
              <a:t>Les différents types de flash (intégré, Cobra, flash macro)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7400" u="sng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La sortie macro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Les vêtements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Les accessoires divers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L’approche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La bonne attitude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Méthode « FOMBEC »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Forme: à quatre pattes pourquoi pas</a:t>
            </a:r>
            <a:endParaRPr sz="3720">
              <a:solidFill>
                <a:srgbClr val="515151"/>
              </a:solidFill>
            </a:endParaRPr>
          </a:p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Ombre: vous et le soleil par rapport au sujet</a:t>
            </a:r>
            <a:endParaRPr sz="3720">
              <a:solidFill>
                <a:srgbClr val="515151"/>
              </a:solidFill>
            </a:endParaRPr>
          </a:p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Mouvement: lenteur et précision</a:t>
            </a:r>
            <a:endParaRPr sz="3720">
              <a:solidFill>
                <a:srgbClr val="515151"/>
              </a:solidFill>
            </a:endParaRPr>
          </a:p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Bruit: les insectes entendent. Si!</a:t>
            </a:r>
            <a:endParaRPr sz="3720">
              <a:solidFill>
                <a:srgbClr val="515151"/>
              </a:solidFill>
            </a:endParaRPr>
          </a:p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Eclats: évitez de porter des objets portant des reflets.</a:t>
            </a:r>
            <a:endParaRPr sz="3720">
              <a:solidFill>
                <a:srgbClr val="515151"/>
              </a:solidFill>
            </a:endParaRPr>
          </a:p>
          <a:p>
            <a:pPr lvl="0" marL="401574" indent="-401574" defTabSz="543305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515151"/>
                </a:solidFill>
              </a:rPr>
              <a:t>Couleur: La garde robe de la famille Adams s’impose.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rPr>
              <a:t>La bonne attitude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Respecter l’environnement.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Evitez qu’une famille de coléoptères porte plainte contre la mort du petit dernier, mort écrasé!</a:t>
            </a:r>
            <a:endParaRPr sz="4000">
              <a:solidFill>
                <a:srgbClr val="51515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15151"/>
                </a:solidFill>
              </a:rPr>
              <a:t>Attention à vous: les frelons, ça pique.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